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12"/>
    <p:restoredTop sz="94698"/>
  </p:normalViewPr>
  <p:slideViewPr>
    <p:cSldViewPr snapToGrid="0" snapToObjects="1">
      <p:cViewPr>
        <p:scale>
          <a:sx n="28" d="100"/>
          <a:sy n="28" d="100"/>
        </p:scale>
        <p:origin x="1480" y="-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285" y="27048819"/>
            <a:ext cx="4209814" cy="31721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1075765" y="622062"/>
            <a:ext cx="37920706" cy="5432611"/>
          </a:xfrm>
          <a:prstGeom prst="roundRect">
            <a:avLst>
              <a:gd name="adj" fmla="val 0"/>
            </a:avLst>
          </a:prstGeom>
          <a:solidFill>
            <a:srgbClr val="3333CD"/>
          </a:solidFill>
          <a:ln w="57150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>
          <a:xfrm>
            <a:off x="1075765" y="949302"/>
            <a:ext cx="37920706" cy="548457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40233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otham Bold" charset="0"/>
                <a:ea typeface="Gotham Bold" charset="0"/>
                <a:cs typeface="Gotham Bold" charset="0"/>
              </a:rPr>
              <a:t>GPU-Accelerated Parallelization of Common Computer Vision Applications</a:t>
            </a:r>
            <a:endParaRPr lang="en-US" sz="110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Gotham Bold" charset="0"/>
              <a:ea typeface="Gotham Bold" charset="0"/>
              <a:cs typeface="Gotham Bold" charset="0"/>
            </a:endParaRPr>
          </a:p>
          <a:p>
            <a:endParaRPr lang="en-US" sz="44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  <a:p>
            <a:r>
              <a:rPr lang="en-US" sz="66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charset="0"/>
                <a:ea typeface="Gotham Bold" charset="0"/>
                <a:cs typeface="Gotham Bold" charset="0"/>
              </a:rPr>
              <a:t>Emilio Del Vecchio, Kevin Lin, Senthil S. Natarajan</a:t>
            </a:r>
            <a:br>
              <a:rPr lang="en-US" sz="66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charset="0"/>
                <a:ea typeface="Gotham Bold" charset="0"/>
                <a:cs typeface="Gotham Bold" charset="0"/>
              </a:rPr>
            </a:br>
            <a:endParaRPr lang="en-US" sz="66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31629989"/>
            <a:ext cx="2261795" cy="953954"/>
          </a:xfrm>
          <a:prstGeom prst="rect">
            <a:avLst/>
          </a:prstGeom>
        </p:spPr>
      </p:pic>
      <p:sp>
        <p:nvSpPr>
          <p:cNvPr id="10" name="Minus 9"/>
          <p:cNvSpPr/>
          <p:nvPr/>
        </p:nvSpPr>
        <p:spPr bwMode="auto">
          <a:xfrm>
            <a:off x="-6382896" y="31118792"/>
            <a:ext cx="52877466" cy="322326"/>
          </a:xfrm>
          <a:prstGeom prst="mathMinus">
            <a:avLst/>
          </a:prstGeom>
          <a:solidFill>
            <a:srgbClr val="9672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11" name="Rectangle 1150"/>
          <p:cNvSpPr>
            <a:spLocks noChangeArrowheads="1"/>
          </p:cNvSpPr>
          <p:nvPr/>
        </p:nvSpPr>
        <p:spPr bwMode="auto">
          <a:xfrm>
            <a:off x="1075765" y="6725720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12" name="Rectangle 1151"/>
          <p:cNvSpPr>
            <a:spLocks noChangeArrowheads="1"/>
          </p:cNvSpPr>
          <p:nvPr/>
        </p:nvSpPr>
        <p:spPr bwMode="auto">
          <a:xfrm>
            <a:off x="1595830" y="6766568"/>
            <a:ext cx="6461760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I. Introduction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13" name="Rectangle 1153"/>
          <p:cNvSpPr>
            <a:spLocks noChangeArrowheads="1"/>
          </p:cNvSpPr>
          <p:nvPr/>
        </p:nvSpPr>
        <p:spPr bwMode="auto">
          <a:xfrm>
            <a:off x="13171491" y="6667577"/>
            <a:ext cx="14003007" cy="1219200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14" name="Rectangle 1154"/>
          <p:cNvSpPr>
            <a:spLocks noChangeArrowheads="1"/>
          </p:cNvSpPr>
          <p:nvPr/>
        </p:nvSpPr>
        <p:spPr bwMode="auto">
          <a:xfrm>
            <a:off x="13643932" y="6826140"/>
            <a:ext cx="11871959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III. Edge Detection Implementation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19" name="Rectangle 1150"/>
          <p:cNvSpPr>
            <a:spLocks noChangeArrowheads="1"/>
          </p:cNvSpPr>
          <p:nvPr/>
        </p:nvSpPr>
        <p:spPr bwMode="auto">
          <a:xfrm>
            <a:off x="27987228" y="6712338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20" name="Rectangle 1151"/>
          <p:cNvSpPr>
            <a:spLocks noChangeArrowheads="1"/>
          </p:cNvSpPr>
          <p:nvPr/>
        </p:nvSpPr>
        <p:spPr bwMode="auto">
          <a:xfrm>
            <a:off x="28507293" y="6753186"/>
            <a:ext cx="6461760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V. Speedup Results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765" y="8194704"/>
            <a:ext cx="1104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-Graphics Processing Units (GPU’s) have recently become popular for their ability to parallelize computations and achieve much greater efficiency as compared to the serial implementation of a CPU.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6679"/>
          <a:stretch/>
        </p:blipFill>
        <p:spPr>
          <a:xfrm>
            <a:off x="527127" y="10053439"/>
            <a:ext cx="11048999" cy="3407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009" y="11569404"/>
            <a:ext cx="113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5" y="1359436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The GPU’s parallel architecture allows it to parallelize massive computations.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765" y="14731234"/>
            <a:ext cx="11049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</a:t>
            </a:r>
            <a:r>
              <a:rPr lang="en-US" sz="3000" b="1" dirty="0">
                <a:latin typeface="Gotham Bold" charset="0"/>
                <a:ea typeface="Gotham Bold" charset="0"/>
                <a:cs typeface="Gotham Bold" charset="0"/>
              </a:rPr>
              <a:t>Our objective: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utilize the GPU’s ability to accelerate computer vision applications like facial recognition, edge detection, and motion tracking. 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-Due to the proliferation of computer vision in many regular tasks, this affords us an opportunity to explore how to make such common tasks more efficient.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453" y="8573083"/>
            <a:ext cx="11449088" cy="59253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455" y="14358460"/>
            <a:ext cx="11400775" cy="6113961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 flipH="1">
            <a:off x="29110058" y="117422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29281508" y="116660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>
            <a:off x="29967308" y="123899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H="1">
            <a:off x="31053158" y="125994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>
            <a:off x="32596208" y="129042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34615508" y="129995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37034858" y="131709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37301558" y="153045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>
            <a:off x="34367858" y="154569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32729558" y="154379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H="1">
            <a:off x="31377008" y="157427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30386408" y="154569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>
            <a:off x="29624408" y="157427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>
            <a:off x="29205308" y="154760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flipH="1">
            <a:off x="29110058" y="161237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1150"/>
          <p:cNvSpPr>
            <a:spLocks noChangeArrowheads="1"/>
          </p:cNvSpPr>
          <p:nvPr/>
        </p:nvSpPr>
        <p:spPr bwMode="auto">
          <a:xfrm>
            <a:off x="1075765" y="18572433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39" name="Rectangle 1151"/>
          <p:cNvSpPr>
            <a:spLocks noChangeArrowheads="1"/>
          </p:cNvSpPr>
          <p:nvPr/>
        </p:nvSpPr>
        <p:spPr bwMode="auto">
          <a:xfrm>
            <a:off x="1595831" y="18613281"/>
            <a:ext cx="7190361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II. Facial Recognition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40" name="Rectangle 1150"/>
          <p:cNvSpPr>
            <a:spLocks noChangeArrowheads="1"/>
          </p:cNvSpPr>
          <p:nvPr/>
        </p:nvSpPr>
        <p:spPr bwMode="auto">
          <a:xfrm>
            <a:off x="28035541" y="23193673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41" name="Rectangle 1151"/>
          <p:cNvSpPr>
            <a:spLocks noChangeArrowheads="1"/>
          </p:cNvSpPr>
          <p:nvPr/>
        </p:nvSpPr>
        <p:spPr bwMode="auto">
          <a:xfrm>
            <a:off x="28555606" y="23234521"/>
            <a:ext cx="10480622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VI. Conclusion and Limitations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87228" y="24722301"/>
            <a:ext cx="1104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-HAAR cascade classifiers turn up a relatively high rate of false positives in facial recognition. (next -&gt; HOG)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171490" y="8160231"/>
            <a:ext cx="13823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1) Reduce high frequency noise from the image using a 2D lowpass filter.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27" y="8611121"/>
            <a:ext cx="6260975" cy="4159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089" y="8611121"/>
            <a:ext cx="6260976" cy="415982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186797" y="1299954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FFT of  grayscale noisy image- unfiltered (left) versus filtered (right)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186797" y="13840217"/>
            <a:ext cx="14226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2) Use a Sobel Filter to determine the 2D gradient of the filtered image.</a:t>
            </a: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3) Classify edges by suppressing gradients with magnitudes below a </a:t>
            </a: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    certain threshold and applying selective thresholding around the pixels.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2"/>
          <a:stretch/>
        </p:blipFill>
        <p:spPr>
          <a:xfrm>
            <a:off x="13169195" y="15549188"/>
            <a:ext cx="4084129" cy="30636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18175236" y="15549187"/>
            <a:ext cx="4095723" cy="30636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23078776" y="15552271"/>
            <a:ext cx="4095723" cy="30610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3135984" y="18855713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Original image (left), Sobel filter output (center), Final edges (right)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19657661" y="10679434"/>
            <a:ext cx="847828" cy="64965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17419206" y="16633327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2440317" y="16633327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1153"/>
          <p:cNvSpPr>
            <a:spLocks noChangeArrowheads="1"/>
          </p:cNvSpPr>
          <p:nvPr/>
        </p:nvSpPr>
        <p:spPr bwMode="auto">
          <a:xfrm>
            <a:off x="12937178" y="19898724"/>
            <a:ext cx="14237318" cy="1219200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58" name="Rectangle 1154"/>
          <p:cNvSpPr>
            <a:spLocks noChangeArrowheads="1"/>
          </p:cNvSpPr>
          <p:nvPr/>
        </p:nvSpPr>
        <p:spPr bwMode="auto">
          <a:xfrm>
            <a:off x="13409620" y="20057287"/>
            <a:ext cx="11871959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III. Motion Tracking Implementation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937178" y="21351469"/>
            <a:ext cx="138231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Compute edges of two separate frames.</a:t>
            </a: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194" y="22196292"/>
            <a:ext cx="4900581" cy="275657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602" y="22198168"/>
            <a:ext cx="4897247" cy="2754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193" y="27325386"/>
            <a:ext cx="4844462" cy="272501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6016" r="8784" b="13198"/>
          <a:stretch/>
        </p:blipFill>
        <p:spPr>
          <a:xfrm>
            <a:off x="22278416" y="27299722"/>
            <a:ext cx="4896080" cy="27260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937178" y="2513637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Original frame (left), frame after movement(right)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3000038" y="25963916"/>
            <a:ext cx="1423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2) Create a difference matrix by measuring the change in edge gradients.</a:t>
            </a: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3) Apply thresholding to suppress false positives (like camera shakes).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3000038" y="30230801"/>
            <a:ext cx="13800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Difference in edge gradients (left),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spatial density map (middle), motion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area estimation (right)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8340116" y="23378566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718</TotalTime>
  <Words>323</Words>
  <Application>Microsoft Macintosh PowerPoint</Application>
  <PresentationFormat>Custom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Gotham Bold</vt:lpstr>
      <vt:lpstr>Gotham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Natarajan</dc:creator>
  <cp:lastModifiedBy>Senthil Natarajan</cp:lastModifiedBy>
  <cp:revision>21</cp:revision>
  <dcterms:created xsi:type="dcterms:W3CDTF">2015-12-01T17:36:37Z</dcterms:created>
  <dcterms:modified xsi:type="dcterms:W3CDTF">2015-12-08T09:46:32Z</dcterms:modified>
</cp:coreProperties>
</file>